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68" r:id="rId15"/>
    <p:sldId id="277" r:id="rId16"/>
    <p:sldId id="278" r:id="rId17"/>
    <p:sldId id="27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23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134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8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789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DE MAJEURE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Inpainting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4303025" y="4140300"/>
            <a:ext cx="44478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SILINSKI Rémy</a:t>
            </a:r>
            <a:endParaRPr sz="1400"/>
          </a:p>
          <a:p>
            <a:pPr marL="0" lvl="0" indent="45720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           BIASSIN Romain</a:t>
            </a:r>
            <a:endParaRPr sz="1400"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MARIN DIT BERTOUD Quentin</a:t>
            </a:r>
            <a:endParaRPr sz="140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Algorithmes de Moyennage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819150" y="16269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Tentatives d’améliorations des algorithmes précédents</a:t>
            </a:r>
            <a:br>
              <a:rPr lang="fr"/>
            </a:br>
            <a:r>
              <a:rPr lang="fr"/>
              <a:t>	</a:t>
            </a:r>
            <a:r>
              <a:rPr lang="fr" sz="1400" b="1"/>
              <a:t>Par réitérations</a:t>
            </a:r>
            <a:endParaRPr sz="1400" b="1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b="1"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5" name="Shape 214">
            <a:extLst>
              <a:ext uri="{FF2B5EF4-FFF2-40B4-BE49-F238E27FC236}">
                <a16:creationId xmlns:a16="http://schemas.microsoft.com/office/drawing/2014/main" id="{8CB09D52-E363-4046-8763-09F997B74C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325" y="2127125"/>
            <a:ext cx="2248825" cy="275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hape 215">
            <a:extLst>
              <a:ext uri="{FF2B5EF4-FFF2-40B4-BE49-F238E27FC236}">
                <a16:creationId xmlns:a16="http://schemas.microsoft.com/office/drawing/2014/main" id="{77BCF1BF-56B9-4A56-A249-876C0C8A63AC}"/>
              </a:ext>
            </a:extLst>
          </p:cNvPr>
          <p:cNvCxnSpPr/>
          <p:nvPr/>
        </p:nvCxnSpPr>
        <p:spPr>
          <a:xfrm>
            <a:off x="4233450" y="3502188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B4F7811-F6CB-475C-9DA0-0B80625A5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850" y="2106150"/>
            <a:ext cx="2667000" cy="2750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5BD8FEC-654E-40CC-A895-A1DE7DBFA0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99" t="11240" r="11877" b="13967"/>
          <a:stretch/>
        </p:blipFill>
        <p:spPr>
          <a:xfrm>
            <a:off x="7602301" y="2384324"/>
            <a:ext cx="1104175" cy="840151"/>
          </a:xfrm>
          <a:prstGeom prst="rect">
            <a:avLst/>
          </a:prstGeom>
        </p:spPr>
      </p:pic>
      <p:cxnSp>
        <p:nvCxnSpPr>
          <p:cNvPr id="11" name="Shape 217">
            <a:extLst>
              <a:ext uri="{FF2B5EF4-FFF2-40B4-BE49-F238E27FC236}">
                <a16:creationId xmlns:a16="http://schemas.microsoft.com/office/drawing/2014/main" id="{312DB805-80C5-4118-BA42-801D87397F9F}"/>
              </a:ext>
            </a:extLst>
          </p:cNvPr>
          <p:cNvCxnSpPr/>
          <p:nvPr/>
        </p:nvCxnSpPr>
        <p:spPr>
          <a:xfrm flipH="1">
            <a:off x="7144125" y="3110350"/>
            <a:ext cx="596400" cy="105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Algorithmes de Moyennage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819150" y="15663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" i="1" u="sng"/>
              <a:t>Tentatives d’améliorations des algorithmes précédents</a:t>
            </a:r>
            <a:br>
              <a:rPr lang="fr"/>
            </a:br>
            <a:r>
              <a:rPr lang="fr"/>
              <a:t>	</a:t>
            </a:r>
            <a:r>
              <a:rPr lang="fr" sz="1400" b="1"/>
              <a:t>Par élargissement des voisins</a:t>
            </a: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325" y="2127125"/>
            <a:ext cx="2248825" cy="275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Shape 215"/>
          <p:cNvCxnSpPr/>
          <p:nvPr/>
        </p:nvCxnSpPr>
        <p:spPr>
          <a:xfrm>
            <a:off x="4233450" y="3502188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850" y="2127125"/>
            <a:ext cx="2439800" cy="260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 flipH="1">
            <a:off x="7144125" y="3110350"/>
            <a:ext cx="596400" cy="1050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2400" y="2024838"/>
            <a:ext cx="1076025" cy="10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Algorithmes de Moyennage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819150" y="15764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" i="1" u="sng"/>
              <a:t>Tentatives d’améliorations des algorithmes précédents</a:t>
            </a:r>
            <a:br>
              <a:rPr lang="fr"/>
            </a:br>
            <a:r>
              <a:rPr lang="fr"/>
              <a:t>	</a:t>
            </a:r>
            <a:r>
              <a:rPr lang="fr" sz="1400" b="1"/>
              <a:t>Par élargissement des voisins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50" y="2153875"/>
            <a:ext cx="2215225" cy="270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Shape 227"/>
          <p:cNvCxnSpPr/>
          <p:nvPr/>
        </p:nvCxnSpPr>
        <p:spPr>
          <a:xfrm>
            <a:off x="4051550" y="3508413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725" y="2153875"/>
            <a:ext cx="2082800" cy="25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8000" y="1576425"/>
            <a:ext cx="1386950" cy="1386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Shape 230"/>
          <p:cNvCxnSpPr/>
          <p:nvPr/>
        </p:nvCxnSpPr>
        <p:spPr>
          <a:xfrm flipH="1">
            <a:off x="6103475" y="2571750"/>
            <a:ext cx="1121700" cy="45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Algorithme utilisant les gradients - Méthode de Bertalmio</a:t>
            </a:r>
            <a:endParaRPr dirty="0"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i="1" u="sng" dirty="0"/>
              <a:t>Description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i="1" dirty="0"/>
              <a:t>					</a:t>
            </a:r>
            <a:r>
              <a:rPr lang="fr-FR" i="1" dirty="0"/>
              <a:t>          </a:t>
            </a:r>
            <a:r>
              <a:rPr lang="fr-FR" dirty="0"/>
              <a:t>Prolonger les lignes isophotes en 						          maintenant un angle jusqu’au 						           frontière de la zone à peindre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fr-FR" i="1" dirty="0"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B9F96F-5106-47B1-AE80-7768699AA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507334"/>
            <a:ext cx="4926444" cy="16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07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Algorithme utilisant les gradients - Méthode de Bertalmio</a:t>
            </a:r>
            <a:endParaRPr dirty="0"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i="1" u="sng" dirty="0"/>
              <a:t>Description</a:t>
            </a:r>
            <a:endParaRPr i="1" u="sng" dirty="0"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DD90E4-FD7D-4975-AEBA-D9268AA50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321085"/>
            <a:ext cx="3726790" cy="4433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4B81438-98A9-484F-A3B2-DE9C6C48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200" y="1901295"/>
            <a:ext cx="2598650" cy="27966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7AABAE-849D-4EE4-BE5B-F915A964AAF7}"/>
              </a:ext>
            </a:extLst>
          </p:cNvPr>
          <p:cNvSpPr txBox="1"/>
          <p:nvPr/>
        </p:nvSpPr>
        <p:spPr>
          <a:xfrm>
            <a:off x="4728768" y="314572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avec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01A7F24-E1F2-466F-ACEA-FC1F9F7C4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" y="3765330"/>
            <a:ext cx="4158137" cy="594019"/>
          </a:xfrm>
          <a:prstGeom prst="rect">
            <a:avLst/>
          </a:prstGeom>
        </p:spPr>
      </p:pic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AD2E0F18-ED23-4FAA-A58B-37354E481595}"/>
              </a:ext>
            </a:extLst>
          </p:cNvPr>
          <p:cNvSpPr/>
          <p:nvPr/>
        </p:nvSpPr>
        <p:spPr>
          <a:xfrm>
            <a:off x="5357627" y="1990725"/>
            <a:ext cx="440270" cy="26385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Algorithme utilisant les gradients - Méthode de Bertalmio</a:t>
            </a:r>
            <a:endParaRPr dirty="0"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i="1" u="sng" dirty="0"/>
              <a:t>Résultats</a:t>
            </a:r>
            <a:endParaRPr i="1" u="sng" dirty="0"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8F4177-6B9F-4890-87ED-EE4AD3F4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302367"/>
            <a:ext cx="2929048" cy="2326883"/>
          </a:xfrm>
          <a:prstGeom prst="rect">
            <a:avLst/>
          </a:prstGeom>
        </p:spPr>
      </p:pic>
      <p:cxnSp>
        <p:nvCxnSpPr>
          <p:cNvPr id="12" name="Shape 227">
            <a:extLst>
              <a:ext uri="{FF2B5EF4-FFF2-40B4-BE49-F238E27FC236}">
                <a16:creationId xmlns:a16="http://schemas.microsoft.com/office/drawing/2014/main" id="{FE8E5ABB-3D8A-446E-B320-6C7796779E7F}"/>
              </a:ext>
            </a:extLst>
          </p:cNvPr>
          <p:cNvCxnSpPr/>
          <p:nvPr/>
        </p:nvCxnSpPr>
        <p:spPr>
          <a:xfrm>
            <a:off x="3966490" y="3306394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1292122D-A028-4F49-A867-9CA98FA8B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883" y="2204398"/>
            <a:ext cx="3070006" cy="24388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223F19-8613-4C88-88F7-B1C5B07AF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4311" y="2117510"/>
            <a:ext cx="1452012" cy="1348298"/>
          </a:xfrm>
          <a:prstGeom prst="rect">
            <a:avLst/>
          </a:prstGeom>
        </p:spPr>
      </p:pic>
      <p:cxnSp>
        <p:nvCxnSpPr>
          <p:cNvPr id="17" name="Shape 230">
            <a:extLst>
              <a:ext uri="{FF2B5EF4-FFF2-40B4-BE49-F238E27FC236}">
                <a16:creationId xmlns:a16="http://schemas.microsoft.com/office/drawing/2014/main" id="{926955B1-91B7-4A16-A901-D46B932E11C8}"/>
              </a:ext>
            </a:extLst>
          </p:cNvPr>
          <p:cNvCxnSpPr>
            <a:cxnSpLocks/>
          </p:cNvCxnSpPr>
          <p:nvPr/>
        </p:nvCxnSpPr>
        <p:spPr>
          <a:xfrm flipH="1">
            <a:off x="6847367" y="3125972"/>
            <a:ext cx="943564" cy="74427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06591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Algorithme utilisant les gradients - Méthode de Bertalmio</a:t>
            </a:r>
            <a:endParaRPr dirty="0"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i="1" u="sng" dirty="0"/>
              <a:t>Résultats</a:t>
            </a:r>
            <a:endParaRPr i="1" u="sng" dirty="0"/>
          </a:p>
        </p:txBody>
      </p:sp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cxnSp>
        <p:nvCxnSpPr>
          <p:cNvPr id="12" name="Shape 227">
            <a:extLst>
              <a:ext uri="{FF2B5EF4-FFF2-40B4-BE49-F238E27FC236}">
                <a16:creationId xmlns:a16="http://schemas.microsoft.com/office/drawing/2014/main" id="{FE8E5ABB-3D8A-446E-B320-6C7796779E7F}"/>
              </a:ext>
            </a:extLst>
          </p:cNvPr>
          <p:cNvCxnSpPr/>
          <p:nvPr/>
        </p:nvCxnSpPr>
        <p:spPr>
          <a:xfrm>
            <a:off x="3966490" y="3306394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D3AACBB-405E-4355-BAB5-7B26A1571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9" r="29830" b="10006"/>
          <a:stretch/>
        </p:blipFill>
        <p:spPr>
          <a:xfrm>
            <a:off x="1210823" y="2296632"/>
            <a:ext cx="2294973" cy="244905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BF9924C-E620-46BE-9D75-F08A4F43E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56" r="28139" b="7158"/>
          <a:stretch/>
        </p:blipFill>
        <p:spPr>
          <a:xfrm>
            <a:off x="5298658" y="2150019"/>
            <a:ext cx="2631382" cy="26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0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dirty="0"/>
              <a:t>Algorithme utilisant les gradients - Méthode de Bertalmio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Shape 2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19150" y="1990725"/>
                <a:ext cx="7505700" cy="24480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FR" i="1" u="sng" dirty="0"/>
                  <a:t>Difficultés</a:t>
                </a:r>
                <a:r>
                  <a:rPr lang="fr-FR" i="1" dirty="0"/>
                  <a:t>				</a:t>
                </a:r>
                <a:r>
                  <a:rPr lang="fr-FR" i="1" u="sng" dirty="0"/>
                  <a:t>Avantages et inconvénients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FR" dirty="0"/>
                  <a:t>•Le code				•Permet de garder de bons contours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FR" dirty="0"/>
                  <a:t>•La direction des normes			•D’avoir un aspect plus « réaliste »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FR" dirty="0"/>
                  <a:t>•Trouver la bonne valeur de 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fr-FR" dirty="0"/>
                  <a:t>		•Mais code complexe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FR" dirty="0"/>
                  <a:t>				•Très gourmand en ressource</a:t>
                </a:r>
                <a:endParaRPr dirty="0"/>
              </a:p>
            </p:txBody>
          </p:sp>
        </mc:Choice>
        <mc:Fallback xmlns="">
          <p:sp>
            <p:nvSpPr>
              <p:cNvPr id="236" name="Shape 2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9150" y="1990725"/>
                <a:ext cx="7505700" cy="2448000"/>
              </a:xfrm>
              <a:prstGeom prst="rect">
                <a:avLst/>
              </a:prstGeom>
              <a:blipFill>
                <a:blip r:embed="rId3"/>
                <a:stretch>
                  <a:fillRect l="-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602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Objectifs :</a:t>
            </a:r>
            <a:endParaRPr i="1" u="sng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Pouvoir ouvrir une photo depuis un dossier et l’afficher dans une fenêtre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Pouvoir dessiner sur la photo → créer le masque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Sauvegarder la photo et pouvoir appeler les fonctions de traitements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Mise en oeuvre:</a:t>
            </a:r>
            <a:endParaRPr i="1" u="sng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Utilisation de l’interface graphique Matlab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Placement des objets 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→ Génération d’un code </a:t>
            </a:r>
            <a:endParaRPr/>
          </a:p>
          <a:p>
            <a:pPr marL="457200" lvl="0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Relier les boutons aux fonctions</a:t>
            </a: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225" y="1733519"/>
            <a:ext cx="3440624" cy="278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225" y="3712674"/>
            <a:ext cx="825625" cy="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819150" y="4515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926775"/>
            <a:ext cx="8520600" cy="39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dirty="0"/>
              <a:t>Introduction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dirty="0"/>
              <a:t>Algorithmes de Moyennage</a:t>
            </a:r>
            <a:endParaRPr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Moyennage des pixels voisins en noir et blanc</a:t>
            </a:r>
            <a:endParaRPr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Moyennage des pixels voisins en couleurs</a:t>
            </a:r>
            <a:endParaRPr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Tentatives d’améliorations des algorithmes précédents</a:t>
            </a:r>
            <a:endParaRPr dirty="0"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Par réitérations</a:t>
            </a:r>
            <a:endParaRPr dirty="0"/>
          </a:p>
          <a:p>
            <a: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Par élargissement des voisins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dirty="0"/>
              <a:t>Algorithme utilisant les gradients - Méthode de Bertalmio</a:t>
            </a:r>
            <a:endParaRPr sz="1400"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Description </a:t>
            </a:r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-FR" dirty="0"/>
              <a:t>Résultats</a:t>
            </a:r>
          </a:p>
          <a:p>
            <a:pPr lvl="1">
              <a:spcBef>
                <a:spcPts val="0"/>
              </a:spcBef>
              <a:buFont typeface="Calibri"/>
              <a:buAutoNum type="arabicPeriod"/>
            </a:pPr>
            <a:r>
              <a:rPr lang="fr-FR" dirty="0"/>
              <a:t>Difficultés et avantages &amp; inconvénients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dirty="0"/>
              <a:t>Interface Graphique</a:t>
            </a:r>
            <a:endParaRPr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Objectifs</a:t>
            </a:r>
            <a:endParaRPr dirty="0"/>
          </a:p>
          <a:p>
            <a: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Mise en oeuvre</a:t>
            </a:r>
            <a:endParaRPr dirty="0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Résultats</a:t>
            </a:r>
            <a:endParaRPr dirty="0"/>
          </a:p>
          <a:p>
            <a: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 dirty="0"/>
              <a:t>Difficultés rencontrées</a:t>
            </a:r>
            <a:endParaRPr dirty="0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 dirty="0"/>
              <a:t>Conclusion</a:t>
            </a:r>
            <a:endParaRPr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819150" y="14558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Résultats: </a:t>
            </a:r>
            <a:endParaRPr u="sng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00" y="1800200"/>
            <a:ext cx="3833999" cy="28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400" y="1800192"/>
            <a:ext cx="3834001" cy="28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524650" y="4164325"/>
            <a:ext cx="678900" cy="470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7826525" y="2012425"/>
            <a:ext cx="678900" cy="470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1131600" y="4359775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3" name="Shape 273"/>
          <p:cNvSpPr txBox="1"/>
          <p:nvPr/>
        </p:nvSpPr>
        <p:spPr>
          <a:xfrm>
            <a:off x="7517925" y="2050675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2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819150" y="14352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fr" i="1" u="sng"/>
              <a:t>Résultats: </a:t>
            </a: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650" y="1800200"/>
            <a:ext cx="3794625" cy="28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50" y="1800196"/>
            <a:ext cx="3794626" cy="28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1841400" y="4215750"/>
            <a:ext cx="678900" cy="470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230125" y="2981700"/>
            <a:ext cx="1223400" cy="540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1481400" y="4292250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3234000" y="2768250"/>
            <a:ext cx="3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4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Interface Graphique</a:t>
            </a: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Difficultés rencontrées :</a:t>
            </a:r>
            <a:endParaRPr i="1" u="sng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Prise en main de l’interface graphique de Matlab</a:t>
            </a: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Sauvegarde d’une image gardant les pixels originaux (antialiasing)</a:t>
            </a:r>
            <a:endParaRPr/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Dessiner sur l’image</a:t>
            </a: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Sujet très intéressant et d’une très grande étendue</a:t>
            </a:r>
            <a:br>
              <a:rPr lang="fr"/>
            </a:b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Bilan très positif du projet en termes globaux</a:t>
            </a:r>
            <a:br>
              <a:rPr lang="fr"/>
            </a:b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Méthodes plus ou moins efficaces, plus ou moins achevées</a:t>
            </a:r>
            <a:br>
              <a:rPr lang="fr"/>
            </a:b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Plusieurs autres possibilités de resynthétisation</a:t>
            </a:r>
            <a:br>
              <a:rPr lang="fr"/>
            </a:br>
            <a:endParaRPr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D’autres supports logiciels possibles pour l’inpainting</a:t>
            </a:r>
            <a:br>
              <a:rPr lang="fr"/>
            </a:b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42950" y="1606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Qu’est-ce que l’inpainting ou resynthétisation ?</a:t>
            </a:r>
            <a:endParaRPr dirty="0"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 dirty="0"/>
              <a:t>Technique de reconstruction d'images détérioré</a:t>
            </a:r>
            <a:r>
              <a:rPr lang="fr-FR" dirty="0"/>
              <a:t>e</a:t>
            </a:r>
            <a:r>
              <a:rPr lang="fr" dirty="0"/>
              <a:t>s ou </a:t>
            </a:r>
            <a:br>
              <a:rPr lang="fr" dirty="0"/>
            </a:br>
            <a:r>
              <a:rPr lang="fr" dirty="0"/>
              <a:t>de remplissage des parties manquantes d'une image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dirty="0"/>
              <a:t>Objectifs :</a:t>
            </a:r>
            <a:endParaRPr dirty="0"/>
          </a:p>
          <a:p>
            <a:pPr marL="457200" marR="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fr" dirty="0"/>
              <a:t>Implanter les différents algorithmes d’inpainting</a:t>
            </a:r>
            <a:endParaRPr dirty="0"/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 dirty="0"/>
              <a:t>Créer une interface </a:t>
            </a:r>
            <a:r>
              <a:rPr lang="fr-FR" dirty="0"/>
              <a:t>reliant </a:t>
            </a:r>
            <a:r>
              <a:rPr lang="fr" dirty="0"/>
              <a:t>les images aux programmes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05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199" y="1470650"/>
            <a:ext cx="3148051" cy="25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5613975" y="4324825"/>
            <a:ext cx="22737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Image étudiée tout au long de l’étude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Algorithmes de Moyennage</a:t>
            </a:r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819150" y="15858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Moyennage des pixels voisins en noir et blanc</a:t>
            </a:r>
            <a:endParaRPr i="1" u="sng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i="1" u="sng"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700" y="1987648"/>
            <a:ext cx="2397825" cy="25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12" y="1987637"/>
            <a:ext cx="2397825" cy="2605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Shape 156"/>
          <p:cNvCxnSpPr/>
          <p:nvPr/>
        </p:nvCxnSpPr>
        <p:spPr>
          <a:xfrm>
            <a:off x="4009300" y="3290263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Algorithmes de Moyennage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19150" y="15865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Moyennage des pixels voisins en noir et blanc</a:t>
            </a:r>
            <a:endParaRPr i="1" u="sng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cxnSp>
        <p:nvCxnSpPr>
          <p:cNvPr id="165" name="Shape 165"/>
          <p:cNvCxnSpPr/>
          <p:nvPr/>
        </p:nvCxnSpPr>
        <p:spPr>
          <a:xfrm>
            <a:off x="4009300" y="3290263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5A7BCF99-B9AE-4348-8701-A6CD0959C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99" y="2246000"/>
            <a:ext cx="2292652" cy="229766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F71EC9-3DF8-477D-B2DB-B088006C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149" y="2226154"/>
            <a:ext cx="2317514" cy="23175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Algorithmes de Moyennage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19150" y="15966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Moyennage des pixels voisins en couleurs</a:t>
            </a:r>
            <a:endParaRPr i="1" u="sng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br>
              <a:rPr lang="fr"/>
            </a:br>
            <a:r>
              <a:rPr lang="fr"/>
              <a:t>Décomposition en RGB de l’image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Traitement de chaque composante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900" y="1968475"/>
            <a:ext cx="4983749" cy="269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Algorithmes de Moyennage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819150" y="16370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Moyennage des pixels voisins en couleurs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br>
              <a:rPr lang="fr"/>
            </a:br>
            <a:r>
              <a:rPr lang="fr"/>
              <a:t>Reconstruction selon chaque composante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Concaténation pour reconstruction de </a:t>
            </a:r>
            <a:br>
              <a:rPr lang="fr"/>
            </a:br>
            <a:r>
              <a:rPr lang="fr"/>
              <a:t>l’image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800" y="1988375"/>
            <a:ext cx="4983902" cy="269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Algorithmes de Moyennage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819150" y="16370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Moyennage des pixels voisins en couleurs</a:t>
            </a:r>
            <a:endParaRPr i="1" u="sng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i="1" u="sng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cxnSp>
        <p:nvCxnSpPr>
          <p:cNvPr id="191" name="Shape 191"/>
          <p:cNvCxnSpPr/>
          <p:nvPr/>
        </p:nvCxnSpPr>
        <p:spPr>
          <a:xfrm>
            <a:off x="4009300" y="3414613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58676B39-76C8-49EF-911A-34E279AD9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93" y="2328894"/>
            <a:ext cx="3029982" cy="23876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4B797A9-B4D7-426E-85E3-DFF0C9C83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25" y="2307265"/>
            <a:ext cx="3085840" cy="24332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Algorithmes de Moyennage</a:t>
            </a: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u="sng"/>
              <a:t>Tentatives d’améliorations des algorithmes précédents</a:t>
            </a:r>
            <a:endParaRPr i="1" u="sng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Assez peu précis sur des masques conséquents</a:t>
            </a:r>
            <a:br>
              <a:rPr lang="fr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Ne détecte pas les contours</a:t>
            </a:r>
            <a:br>
              <a:rPr lang="fr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Fais des moyennes de moyennes</a:t>
            </a:r>
            <a:br>
              <a:rPr lang="fr" sz="1400"/>
            </a:b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Sensation de flou </a:t>
            </a:r>
            <a:endParaRPr sz="1400"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352</Words>
  <Application>Microsoft Office PowerPoint</Application>
  <PresentationFormat>Affichage à l'écran (16:9)</PresentationFormat>
  <Paragraphs>131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Nunito</vt:lpstr>
      <vt:lpstr>Calibri</vt:lpstr>
      <vt:lpstr>Arial</vt:lpstr>
      <vt:lpstr>Cambria Math</vt:lpstr>
      <vt:lpstr>Shift</vt:lpstr>
      <vt:lpstr>PROJET DE MAJEURE Inpainting</vt:lpstr>
      <vt:lpstr>Sommaire</vt:lpstr>
      <vt:lpstr>Introduction</vt:lpstr>
      <vt:lpstr>Algorithmes de Moyennage</vt:lpstr>
      <vt:lpstr>Algorithmes de Moyennage </vt:lpstr>
      <vt:lpstr>Algorithmes de Moyennage</vt:lpstr>
      <vt:lpstr>Algorithmes de Moyennage </vt:lpstr>
      <vt:lpstr>Algorithmes de Moyennage </vt:lpstr>
      <vt:lpstr>Algorithmes de Moyennage</vt:lpstr>
      <vt:lpstr>Algorithmes de Moyennage</vt:lpstr>
      <vt:lpstr>Algorithmes de Moyennage</vt:lpstr>
      <vt:lpstr>Algorithmes de Moyennage </vt:lpstr>
      <vt:lpstr>Algorithme utilisant les gradients - Méthode de Bertalmio</vt:lpstr>
      <vt:lpstr>Algorithme utilisant les gradients - Méthode de Bertalmio</vt:lpstr>
      <vt:lpstr>Algorithme utilisant les gradients - Méthode de Bertalmio</vt:lpstr>
      <vt:lpstr>Algorithme utilisant les gradients - Méthode de Bertalmio</vt:lpstr>
      <vt:lpstr>Algorithme utilisant les gradients - Méthode de Bertalmio</vt:lpstr>
      <vt:lpstr>Interface Graphique</vt:lpstr>
      <vt:lpstr>Interface Graphique </vt:lpstr>
      <vt:lpstr>Interface Graphique </vt:lpstr>
      <vt:lpstr>Interface Graphique </vt:lpstr>
      <vt:lpstr>Interface Graphique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MAJEURE Inpainting</dc:title>
  <cp:lastModifiedBy>Utilisateur</cp:lastModifiedBy>
  <cp:revision>7</cp:revision>
  <dcterms:modified xsi:type="dcterms:W3CDTF">2018-06-11T19:58:16Z</dcterms:modified>
</cp:coreProperties>
</file>